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9"/>
    <p:restoredTop sz="85180"/>
  </p:normalViewPr>
  <p:slideViewPr>
    <p:cSldViewPr snapToGrid="0" snapToObjects="1">
      <p:cViewPr>
        <p:scale>
          <a:sx n="105" d="100"/>
          <a:sy n="105" d="100"/>
        </p:scale>
        <p:origin x="1240" y="3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Request API and parse SpaceX launch data</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Filter data to only have Falcon 9 launches</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Deal with missing values</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Request Falcon 9 Launches Wikipedia page</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Extract all column and variable names from html table header</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Create </a:t>
          </a:r>
          <a:r>
            <a:rPr lang="en-US" dirty="0" err="1"/>
            <a:t>dataframer</a:t>
          </a:r>
          <a:r>
            <a:rPr lang="en-US" dirty="0"/>
            <a:t> by parsing the html data</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EDA</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Summarization</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New column: Outcome</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1072839" y="0"/>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API and parse SpaceX launch data</a:t>
          </a:r>
        </a:p>
      </dsp:txBody>
      <dsp:txXfrm>
        <a:off x="1096749" y="23910"/>
        <a:ext cx="2293326"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1072839" y="1224545"/>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data to only have Falcon 9 launches</a:t>
          </a:r>
        </a:p>
      </dsp:txBody>
      <dsp:txXfrm>
        <a:off x="1096749" y="1248455"/>
        <a:ext cx="2293326"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1072839" y="2449091"/>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Deal with missing values</a:t>
          </a:r>
        </a:p>
      </dsp:txBody>
      <dsp:txXfrm>
        <a:off x="1096749" y="2473001"/>
        <a:ext cx="2293326" cy="768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724688" y="0"/>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Falcon 9 Launches Wikipedia page</a:t>
          </a:r>
        </a:p>
      </dsp:txBody>
      <dsp:txXfrm>
        <a:off x="748598" y="23910"/>
        <a:ext cx="2989627"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724688" y="1224545"/>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all column and variable names from html table header</a:t>
          </a:r>
        </a:p>
      </dsp:txBody>
      <dsp:txXfrm>
        <a:off x="748598" y="1248455"/>
        <a:ext cx="2989627"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724688" y="2449091"/>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dataframer</a:t>
          </a:r>
          <a:r>
            <a:rPr lang="en-US" sz="1800" kern="1200" dirty="0"/>
            <a:t> by parsing the html data</a:t>
          </a:r>
        </a:p>
      </dsp:txBody>
      <dsp:txXfrm>
        <a:off x="748598" y="2473001"/>
        <a:ext cx="2989627" cy="768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1452560" y="0"/>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EDA</a:t>
          </a:r>
        </a:p>
      </dsp:txBody>
      <dsp:txXfrm>
        <a:off x="1476470" y="23910"/>
        <a:ext cx="1533884"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1452560" y="1224545"/>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Summarization</a:t>
          </a:r>
        </a:p>
      </dsp:txBody>
      <dsp:txXfrm>
        <a:off x="1476470" y="1248455"/>
        <a:ext cx="1533884"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1452560" y="2449091"/>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column: Outcome</a:t>
          </a:r>
        </a:p>
      </dsp:txBody>
      <dsp:txXfrm>
        <a:off x="1476470" y="2473001"/>
        <a:ext cx="1533884" cy="768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73857"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An initial Exploratory Data Analysis (EDA) was conducted on the dataset.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summary of launches per site, occurrences of each orbit, and mission outcomes per orbit type was calculated.</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Lastly, the landing outcome label was generated from the Outcome column.</a:t>
            </a:r>
          </a:p>
          <a:p>
            <a:r>
              <a:rPr lang="en-US" sz="2200" dirty="0">
                <a:solidFill>
                  <a:schemeClr val="accent3">
                    <a:lumMod val="25000"/>
                  </a:schemeClr>
                </a:solidFill>
                <a:latin typeface="Abadi" panose="020B0604020104020204" pitchFamily="34" charset="0"/>
              </a:rPr>
              <a:t>link</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18EEF7E-1556-615A-529A-D830F131DA1D}"/>
              </a:ext>
            </a:extLst>
          </p:cNvPr>
          <p:cNvGraphicFramePr/>
          <p:nvPr>
            <p:extLst>
              <p:ext uri="{D42A27DB-BD31-4B8C-83A1-F6EECF244321}">
                <p14:modId xmlns:p14="http://schemas.microsoft.com/office/powerpoint/2010/main" val="736676618"/>
              </p:ext>
            </p:extLst>
          </p:nvPr>
        </p:nvGraphicFramePr>
        <p:xfrm>
          <a:off x="6798786" y="212974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 features: Payload Mass X Flight Number, Launch Site X Flight Number, Launch Site X Payload Mass, Orbit and Flight Number, Payload and Orbit </a:t>
            </a:r>
          </a:p>
          <a:p>
            <a:pPr>
              <a:lnSpc>
                <a:spcPct val="100000"/>
              </a:lnSpc>
              <a:spcBef>
                <a:spcPts val="1400"/>
              </a:spcBef>
            </a:pPr>
            <a:r>
              <a:rPr lang="en-US" sz="2200" dirty="0">
                <a:solidFill>
                  <a:schemeClr val="accent3">
                    <a:lumMod val="25000"/>
                  </a:schemeClr>
                </a:solidFill>
                <a:latin typeface="Abadi" panose="020B0604020104020204" pitchFamily="34" charset="0"/>
              </a:rPr>
              <a:t>link</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679" y="1678630"/>
            <a:ext cx="10978293" cy="421899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The following SQL queries were executed:</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List of unique launch site names in space missions.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Top 5 launch sites starting with 'CCA'.</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Total payload mass carried by boosters launched by NASA (CRS).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Average payload mass carried by the booster version F9 v1.1.</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Date of the first successful landing outcome on a ground pad.</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Boosters that successfully landed on a drone ship with payloads between 4000 and 6000 kg.</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Total count of successful and failed mission outcomes.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Booster versions that carried the maximum payload mass.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Failed landing outcomes on drone ships in 2015, along with their booster versions and launch sites.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Ranking of landing outcomes (e.g., Failure on </a:t>
            </a:r>
            <a:r>
              <a:rPr lang="en-US" sz="1800" dirty="0" err="1">
                <a:solidFill>
                  <a:schemeClr val="accent3">
                    <a:lumMod val="25000"/>
                  </a:schemeClr>
                </a:solidFill>
                <a:latin typeface="Abadi" panose="020B0604020104020204" pitchFamily="34" charset="0"/>
              </a:rPr>
              <a:t>droneship</a:t>
            </a:r>
            <a:r>
              <a:rPr lang="en-US" sz="1800" dirty="0">
                <a:solidFill>
                  <a:schemeClr val="accent3">
                    <a:lumMod val="25000"/>
                  </a:schemeClr>
                </a:solidFill>
                <a:latin typeface="Abadi" panose="020B0604020104020204" pitchFamily="34" charset="0"/>
              </a:rPr>
              <a:t> or Success on ground pad) between June 4, 2010, and March 20, 2017.</a:t>
            </a:r>
          </a:p>
          <a:p>
            <a:r>
              <a:rPr lang="en-US" sz="2000" dirty="0"/>
              <a:t>link</a:t>
            </a:r>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utilized markers, circles, lines, and marker clusters: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Markers were used to represent locations, such as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Circles highlighted areas around specific coordinates, like the NASA Johnson Space Center.</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Marker clusters grouped events occurring at the same location, such as multiple launches from a launch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Lines connected coordinates to show distances between two points.</a:t>
            </a:r>
          </a:p>
          <a:p>
            <a:pPr>
              <a:lnSpc>
                <a:spcPct val="100000"/>
              </a:lnSpc>
              <a:spcBef>
                <a:spcPts val="1400"/>
              </a:spcBef>
            </a:pPr>
            <a:r>
              <a:rPr lang="en-US" sz="2200" dirty="0">
                <a:solidFill>
                  <a:schemeClr val="accent3">
                    <a:lumMod val="25000"/>
                  </a:schemeClr>
                </a:solidFill>
                <a:latin typeface="Abadi" panose="020B0604020104020204" pitchFamily="34" charset="0"/>
              </a:rPr>
              <a:t>link</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Pie charts were created to display the total number of launches at specific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scatter plot was used to illustrate the relationship between Outcome and Payload Mass (Kg) across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link</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it, and then split it into training and testing sets.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Various machine learning models were built and hyperparameters were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Accuracy was used as the performance metric, and the model was refined through feature engineering and algorithm adjustments.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best-performing classification model was identified.</a:t>
            </a:r>
          </a:p>
          <a:p>
            <a:pPr>
              <a:lnSpc>
                <a:spcPct val="100000"/>
              </a:lnSpc>
              <a:spcBef>
                <a:spcPts val="1400"/>
              </a:spcBef>
            </a:pPr>
            <a:r>
              <a:rPr lang="en-US" sz="2200" dirty="0">
                <a:solidFill>
                  <a:schemeClr val="accent3">
                    <a:lumMod val="25000"/>
                  </a:schemeClr>
                </a:solidFill>
                <a:latin typeface="Abadi" panose="020B0604020104020204" pitchFamily="34" charset="0"/>
              </a:rPr>
              <a:t>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05295" cy="34128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SpaceX operates from 4 distinct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initial launches were conducted for SpaceX itself and NASA.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average payload for the F9 v1.1 booster is 2,928 kg.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first successful landing outcome occurred in 2015, five years after the first launch.</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Several Falcon 9 booster versions succeeded in landing on drone ships with payloads above the average.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Nearly 100% of mission outcomes were successful.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In 2015, two booster versions, F9 v1.1 B1012 and F9 v1.1 B1015, failed to land on drone ships.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Landing outcomes improved over the years.</a:t>
            </a: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revealed that a higher number of flights at a launch site is associated with a greater success rate at that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3629D86-DE5A-D605-3CAA-8C29D9D07203}"/>
              </a:ext>
            </a:extLst>
          </p:cNvPr>
          <p:cNvPicPr>
            <a:picLocks noChangeAspect="1"/>
          </p:cNvPicPr>
          <p:nvPr/>
        </p:nvPicPr>
        <p:blipFill>
          <a:blip r:embed="rId3"/>
          <a:stretch>
            <a:fillRect/>
          </a:stretch>
        </p:blipFill>
        <p:spPr>
          <a:xfrm>
            <a:off x="6036695" y="1802757"/>
            <a:ext cx="5099642" cy="3811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567789" cy="101634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graph&#10;&#10;Description automatically generated with medium confidence">
            <a:extLst>
              <a:ext uri="{FF2B5EF4-FFF2-40B4-BE49-F238E27FC236}">
                <a16:creationId xmlns:a16="http://schemas.microsoft.com/office/drawing/2014/main" id="{184FA894-E7B8-ADCC-D14C-E3EC53FCA86B}"/>
              </a:ext>
            </a:extLst>
          </p:cNvPr>
          <p:cNvPicPr>
            <a:picLocks noChangeAspect="1"/>
          </p:cNvPicPr>
          <p:nvPr/>
        </p:nvPicPr>
        <p:blipFill>
          <a:blip r:embed="rId3"/>
          <a:stretch>
            <a:fillRect/>
          </a:stretch>
        </p:blipFill>
        <p:spPr>
          <a:xfrm>
            <a:off x="670409" y="1891014"/>
            <a:ext cx="9415963" cy="29116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r>
              <a:rPr lang="en-US" sz="1800" dirty="0">
                <a:effectLst/>
                <a:latin typeface="Abadi" panose="020B0604020104020204" pitchFamily="34" charset="0"/>
              </a:rPr>
              <a:t>From the plot, we can see that ES-L1, GEO, HEO, SSO, VLEO had the most success rate. </a:t>
            </a:r>
            <a:endParaRPr lang="en-US" sz="1600" dirty="0">
              <a:effectLst/>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number of blue bars&#10;&#10;Description automatically generated with medium confidence">
            <a:extLst>
              <a:ext uri="{FF2B5EF4-FFF2-40B4-BE49-F238E27FC236}">
                <a16:creationId xmlns:a16="http://schemas.microsoft.com/office/drawing/2014/main" id="{94C4A3CE-EDA1-BC68-2A88-B665C938A646}"/>
              </a:ext>
            </a:extLst>
          </p:cNvPr>
          <p:cNvPicPr>
            <a:picLocks noChangeAspect="1"/>
          </p:cNvPicPr>
          <p:nvPr/>
        </p:nvPicPr>
        <p:blipFill>
          <a:blip r:embed="rId3"/>
          <a:stretch>
            <a:fillRect/>
          </a:stretch>
        </p:blipFill>
        <p:spPr>
          <a:xfrm>
            <a:off x="4930654" y="1949925"/>
            <a:ext cx="6134744" cy="40759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2347"/>
            <a:ext cx="10387984" cy="3811588"/>
          </a:xfrm>
          <a:prstGeom prst="rect">
            <a:avLst/>
          </a:prstGeom>
        </p:spPr>
        <p:txBody>
          <a:bodyPr>
            <a:normAutofit/>
          </a:bodyPr>
          <a:lstStyle/>
          <a:p>
            <a:r>
              <a:rPr lang="en-US" sz="2000" dirty="0"/>
              <a:t>The plot below displays Flight Number versus Orbit Type. It shows that for the LEO orbit, success is correlated with the number of flights, whereas for the GTO orbit, there is no discernible relationship between flight number and </a:t>
            </a:r>
            <a:r>
              <a:rPr lang="en-US" sz="2000" dirty="0" err="1"/>
              <a:t>succes</a:t>
            </a:r>
            <a:endParaRPr lang="en-US" sz="20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showing flight number&#10;&#10;Description automatically generated">
            <a:extLst>
              <a:ext uri="{FF2B5EF4-FFF2-40B4-BE49-F238E27FC236}">
                <a16:creationId xmlns:a16="http://schemas.microsoft.com/office/drawing/2014/main" id="{DCF60BAE-9897-54E3-1623-EC41205D1C7F}"/>
              </a:ext>
            </a:extLst>
          </p:cNvPr>
          <p:cNvPicPr>
            <a:picLocks noChangeAspect="1"/>
          </p:cNvPicPr>
          <p:nvPr/>
        </p:nvPicPr>
        <p:blipFill>
          <a:blip r:embed="rId3"/>
          <a:stretch>
            <a:fillRect/>
          </a:stretch>
        </p:blipFill>
        <p:spPr>
          <a:xfrm>
            <a:off x="1570299" y="3088843"/>
            <a:ext cx="7772400" cy="29367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It is observed that heavier payloads are associated with a higher rate of successful landings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number of dots&#10;&#10;Description automatically generated with medium confidence">
            <a:extLst>
              <a:ext uri="{FF2B5EF4-FFF2-40B4-BE49-F238E27FC236}">
                <a16:creationId xmlns:a16="http://schemas.microsoft.com/office/drawing/2014/main" id="{0060CC3D-A848-9EAB-9897-E546E3DD3528}"/>
              </a:ext>
            </a:extLst>
          </p:cNvPr>
          <p:cNvPicPr>
            <a:picLocks noChangeAspect="1"/>
          </p:cNvPicPr>
          <p:nvPr/>
        </p:nvPicPr>
        <p:blipFill>
          <a:blip r:embed="rId3"/>
          <a:stretch>
            <a:fillRect/>
          </a:stretch>
        </p:blipFill>
        <p:spPr>
          <a:xfrm>
            <a:off x="4760175" y="2057400"/>
            <a:ext cx="6232457" cy="35406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plot shows that the success rate has been steadily increasing from 2013 up to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company&#10;&#10;Description automatically generated">
            <a:extLst>
              <a:ext uri="{FF2B5EF4-FFF2-40B4-BE49-F238E27FC236}">
                <a16:creationId xmlns:a16="http://schemas.microsoft.com/office/drawing/2014/main" id="{9D120B23-2554-254E-7E40-FDD996152D51}"/>
              </a:ext>
            </a:extLst>
          </p:cNvPr>
          <p:cNvPicPr>
            <a:picLocks noChangeAspect="1"/>
          </p:cNvPicPr>
          <p:nvPr/>
        </p:nvPicPr>
        <p:blipFill>
          <a:blip r:embed="rId3"/>
          <a:stretch>
            <a:fillRect/>
          </a:stretch>
        </p:blipFill>
        <p:spPr>
          <a:xfrm>
            <a:off x="5870329" y="2419108"/>
            <a:ext cx="4964619" cy="33542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DISTINCT was used to display only the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26CC777F-D333-B9C2-3EAA-38B3C9524415}"/>
              </a:ext>
            </a:extLst>
          </p:cNvPr>
          <p:cNvPicPr>
            <a:picLocks noChangeAspect="1"/>
          </p:cNvPicPr>
          <p:nvPr/>
        </p:nvPicPr>
        <p:blipFill>
          <a:blip r:embed="rId3"/>
          <a:stretch>
            <a:fillRect/>
          </a:stretch>
        </p:blipFill>
        <p:spPr>
          <a:xfrm>
            <a:off x="770010" y="3041248"/>
            <a:ext cx="5511800" cy="27432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The query was used to retrieve 5 records where the launch sites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5EEB273A-E47F-B0FF-0693-A9F0AAC6DBA3}"/>
              </a:ext>
            </a:extLst>
          </p:cNvPr>
          <p:cNvPicPr>
            <a:picLocks noChangeAspect="1"/>
          </p:cNvPicPr>
          <p:nvPr/>
        </p:nvPicPr>
        <p:blipFill>
          <a:blip r:embed="rId3"/>
          <a:stretch>
            <a:fillRect/>
          </a:stretch>
        </p:blipFill>
        <p:spPr>
          <a:xfrm>
            <a:off x="942372" y="2998349"/>
            <a:ext cx="7772400" cy="30272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boosters was calculated as 45,596 using the query provided.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CA554890-987E-1410-2109-D9E1A86CCDA8}"/>
              </a:ext>
            </a:extLst>
          </p:cNvPr>
          <p:cNvPicPr>
            <a:picLocks noChangeAspect="1"/>
          </p:cNvPicPr>
          <p:nvPr/>
        </p:nvPicPr>
        <p:blipFill>
          <a:blip r:embed="rId3"/>
          <a:stretch>
            <a:fillRect/>
          </a:stretch>
        </p:blipFill>
        <p:spPr>
          <a:xfrm>
            <a:off x="942372" y="3368195"/>
            <a:ext cx="7772400" cy="21227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the booster version F9 v1.1 was calculated 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B1BFB92C-FA61-5B80-94B6-E31C7D0060F7}"/>
              </a:ext>
            </a:extLst>
          </p:cNvPr>
          <p:cNvPicPr>
            <a:picLocks noChangeAspect="1"/>
          </p:cNvPicPr>
          <p:nvPr/>
        </p:nvPicPr>
        <p:blipFill>
          <a:blip r:embed="rId3"/>
          <a:stretch>
            <a:fillRect/>
          </a:stretch>
        </p:blipFill>
        <p:spPr>
          <a:xfrm>
            <a:off x="942372" y="3429000"/>
            <a:ext cx="7772400" cy="17943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a ground pad was observed to be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screenshot of a computer&#10;&#10;Description automatically generated">
            <a:extLst>
              <a:ext uri="{FF2B5EF4-FFF2-40B4-BE49-F238E27FC236}">
                <a16:creationId xmlns:a16="http://schemas.microsoft.com/office/drawing/2014/main" id="{29F8A16F-1CC7-5CC6-0570-EE079097E907}"/>
              </a:ext>
            </a:extLst>
          </p:cNvPr>
          <p:cNvPicPr>
            <a:picLocks noChangeAspect="1"/>
          </p:cNvPicPr>
          <p:nvPr/>
        </p:nvPicPr>
        <p:blipFill>
          <a:blip r:embed="rId3"/>
          <a:stretch>
            <a:fillRect/>
          </a:stretch>
        </p:blipFill>
        <p:spPr>
          <a:xfrm>
            <a:off x="1391614" y="3018904"/>
            <a:ext cx="7772400" cy="27564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092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WHERE clause was used to filter boosters that successfully landed on a drone ship, and the AND condition was applied to select those with a payload mass greater than 4,000 kg but less than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D9A54E4C-BBFA-684E-58E6-80EF225A7564}"/>
              </a:ext>
            </a:extLst>
          </p:cNvPr>
          <p:cNvPicPr>
            <a:picLocks noChangeAspect="1"/>
          </p:cNvPicPr>
          <p:nvPr/>
        </p:nvPicPr>
        <p:blipFill>
          <a:blip r:embed="rId3"/>
          <a:stretch>
            <a:fillRect/>
          </a:stretch>
        </p:blipFill>
        <p:spPr>
          <a:xfrm>
            <a:off x="1451658" y="3406228"/>
            <a:ext cx="8634714" cy="23980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6542" y="1455338"/>
            <a:ext cx="10499069" cy="448204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buFont typeface="Arial" panose="020B0604020202020204" pitchFamily="34" charset="0"/>
              <a:buChar char="•"/>
            </a:pPr>
            <a:r>
              <a:rPr lang="en-US" sz="1800" dirty="0">
                <a:solidFill>
                  <a:srgbClr val="282828"/>
                </a:solidFill>
                <a:effectLst/>
                <a:latin typeface="Abadi" panose="020B0604020104020204" pitchFamily="34" charset="0"/>
              </a:rPr>
              <a:t>Data Collection through API </a:t>
            </a:r>
          </a:p>
          <a:p>
            <a:pPr>
              <a:buFont typeface="Arial" panose="020B0604020202020204" pitchFamily="34" charset="0"/>
              <a:buChar char="•"/>
            </a:pPr>
            <a:r>
              <a:rPr lang="en-US" sz="1800" dirty="0">
                <a:solidFill>
                  <a:srgbClr val="282828"/>
                </a:solidFill>
                <a:effectLst/>
                <a:latin typeface="Abadi" panose="020B0604020104020204" pitchFamily="34" charset="0"/>
              </a:rPr>
              <a:t>Data Collection with Web Scraping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Data Wrangling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with SQL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with Data Visualization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Interactive Visual Analytics with Folium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Machine Learning Prediction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result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Interactive analytics in screenshots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Predictive Analytics result </a:t>
            </a:r>
            <a:endParaRPr lang="en-US" sz="1600" dirty="0">
              <a:effectLs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wildcard '%' was used in the WHERE clause to filter for records where the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either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hat&#10;&#10;Description automatically generated">
            <a:extLst>
              <a:ext uri="{FF2B5EF4-FFF2-40B4-BE49-F238E27FC236}">
                <a16:creationId xmlns:a16="http://schemas.microsoft.com/office/drawing/2014/main" id="{FF786A67-9104-3EE4-B4B8-C1CB2FDA0163}"/>
              </a:ext>
            </a:extLst>
          </p:cNvPr>
          <p:cNvPicPr>
            <a:picLocks noChangeAspect="1"/>
          </p:cNvPicPr>
          <p:nvPr/>
        </p:nvPicPr>
        <p:blipFill>
          <a:blip r:embed="rId3"/>
          <a:stretch>
            <a:fillRect/>
          </a:stretch>
        </p:blipFill>
        <p:spPr>
          <a:xfrm>
            <a:off x="856191" y="2997831"/>
            <a:ext cx="7772400" cy="33042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the booster that carried the maximum payload by using a subquery in the WHERE clause along with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B9E80C0-C717-03FF-9AF8-3E9E57BD9697}"/>
              </a:ext>
            </a:extLst>
          </p:cNvPr>
          <p:cNvPicPr>
            <a:picLocks noChangeAspect="1"/>
          </p:cNvPicPr>
          <p:nvPr/>
        </p:nvPicPr>
        <p:blipFill>
          <a:blip r:embed="rId3"/>
          <a:stretch>
            <a:fillRect/>
          </a:stretch>
        </p:blipFill>
        <p:spPr>
          <a:xfrm>
            <a:off x="942372" y="2697025"/>
            <a:ext cx="7772400" cy="38552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the WHERE clause, LIKE, AND, and BETWEEN conditions to filter for failed landing outcomes on drone ships, along with their booster versions and launch site names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4A74C69D-9074-8869-5E42-D2A7F9BDE9B2}"/>
              </a:ext>
            </a:extLst>
          </p:cNvPr>
          <p:cNvPicPr>
            <a:picLocks noChangeAspect="1"/>
          </p:cNvPicPr>
          <p:nvPr/>
        </p:nvPicPr>
        <p:blipFill>
          <a:blip r:embed="rId3"/>
          <a:stretch>
            <a:fillRect/>
          </a:stretch>
        </p:blipFill>
        <p:spPr>
          <a:xfrm>
            <a:off x="942372" y="3814596"/>
            <a:ext cx="7772400" cy="18420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selected landing outcomes and their counts from the data, using the WHERE clause to filter outcomes between June 4, 2010, and March 20, 2017.  </a:t>
            </a:r>
          </a:p>
          <a:p>
            <a:pPr>
              <a:lnSpc>
                <a:spcPct val="100000"/>
              </a:lnSpc>
              <a:spcBef>
                <a:spcPts val="1400"/>
              </a:spcBef>
            </a:pPr>
            <a:r>
              <a:rPr lang="en-US" sz="2200" dirty="0">
                <a:solidFill>
                  <a:schemeClr val="accent3">
                    <a:lumMod val="25000"/>
                  </a:schemeClr>
                </a:solidFill>
                <a:latin typeface="Abadi" panose="020B0604020104020204" pitchFamily="34" charset="0"/>
              </a:rPr>
              <a:t>• The GROUP BY clause was used to group the landing outcomes, and the ORDER BY clause sorted these groups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78BC833A-774F-1526-E2EA-8082E5B7821C}"/>
              </a:ext>
            </a:extLst>
          </p:cNvPr>
          <p:cNvPicPr>
            <a:picLocks noChangeAspect="1"/>
          </p:cNvPicPr>
          <p:nvPr/>
        </p:nvPicPr>
        <p:blipFill>
          <a:blip r:embed="rId3"/>
          <a:stretch>
            <a:fillRect/>
          </a:stretch>
        </p:blipFill>
        <p:spPr>
          <a:xfrm>
            <a:off x="770010" y="3809941"/>
            <a:ext cx="7772400" cy="28531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746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global map</a:t>
            </a:r>
          </a:p>
        </p:txBody>
      </p:sp>
      <p:pic>
        <p:nvPicPr>
          <p:cNvPr id="6" name="Picture 5" descr="A map of the world&#10;&#10;Description automatically generated">
            <a:extLst>
              <a:ext uri="{FF2B5EF4-FFF2-40B4-BE49-F238E27FC236}">
                <a16:creationId xmlns:a16="http://schemas.microsoft.com/office/drawing/2014/main" id="{26D3A924-F2B2-7509-36E2-433C9A613691}"/>
              </a:ext>
            </a:extLst>
          </p:cNvPr>
          <p:cNvPicPr>
            <a:picLocks noChangeAspect="1"/>
          </p:cNvPicPr>
          <p:nvPr/>
        </p:nvPicPr>
        <p:blipFill>
          <a:blip r:embed="rId3"/>
          <a:stretch>
            <a:fillRect/>
          </a:stretch>
        </p:blipFill>
        <p:spPr>
          <a:xfrm>
            <a:off x="1430607" y="2091970"/>
            <a:ext cx="7772400" cy="45320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Green-Success Red-Failure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labels </a:t>
            </a:r>
          </a:p>
        </p:txBody>
      </p:sp>
      <p:pic>
        <p:nvPicPr>
          <p:cNvPr id="4" name="Picture 3" descr="A map with a spiral of points&#10;&#10;Description automatically generated">
            <a:extLst>
              <a:ext uri="{FF2B5EF4-FFF2-40B4-BE49-F238E27FC236}">
                <a16:creationId xmlns:a16="http://schemas.microsoft.com/office/drawing/2014/main" id="{379DD5E5-16E1-F989-B4DF-075DC3B6CD9F}"/>
              </a:ext>
            </a:extLst>
          </p:cNvPr>
          <p:cNvPicPr>
            <a:picLocks noChangeAspect="1"/>
          </p:cNvPicPr>
          <p:nvPr/>
        </p:nvPicPr>
        <p:blipFill>
          <a:blip r:embed="rId3"/>
          <a:stretch>
            <a:fillRect/>
          </a:stretch>
        </p:blipFill>
        <p:spPr>
          <a:xfrm>
            <a:off x="3120342" y="2570156"/>
            <a:ext cx="5951316" cy="385705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distance line from launch site to coastline, airport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 </a:t>
            </a:r>
          </a:p>
        </p:txBody>
      </p:sp>
      <p:pic>
        <p:nvPicPr>
          <p:cNvPr id="4" name="Picture 3" descr="A map of a city&#10;&#10;Description automatically generated">
            <a:extLst>
              <a:ext uri="{FF2B5EF4-FFF2-40B4-BE49-F238E27FC236}">
                <a16:creationId xmlns:a16="http://schemas.microsoft.com/office/drawing/2014/main" id="{264C5699-7E60-4DD8-32AE-F4920BD793BE}"/>
              </a:ext>
            </a:extLst>
          </p:cNvPr>
          <p:cNvPicPr>
            <a:picLocks noChangeAspect="1"/>
          </p:cNvPicPr>
          <p:nvPr/>
        </p:nvPicPr>
        <p:blipFill>
          <a:blip r:embed="rId3"/>
          <a:stretch>
            <a:fillRect/>
          </a:stretch>
        </p:blipFill>
        <p:spPr>
          <a:xfrm>
            <a:off x="631142" y="3429000"/>
            <a:ext cx="5494107" cy="2797392"/>
          </a:xfrm>
          <a:prstGeom prst="rect">
            <a:avLst/>
          </a:prstGeom>
        </p:spPr>
      </p:pic>
      <p:pic>
        <p:nvPicPr>
          <p:cNvPr id="7" name="Picture 6" descr="A map of a city&#10;&#10;Description automatically generated">
            <a:extLst>
              <a:ext uri="{FF2B5EF4-FFF2-40B4-BE49-F238E27FC236}">
                <a16:creationId xmlns:a16="http://schemas.microsoft.com/office/drawing/2014/main" id="{0DEA19B5-F250-44FC-BD5C-6411BCA6875D}"/>
              </a:ext>
            </a:extLst>
          </p:cNvPr>
          <p:cNvPicPr>
            <a:picLocks noChangeAspect="1"/>
          </p:cNvPicPr>
          <p:nvPr/>
        </p:nvPicPr>
        <p:blipFill>
          <a:blip r:embed="rId4"/>
          <a:stretch>
            <a:fillRect/>
          </a:stretch>
        </p:blipFill>
        <p:spPr>
          <a:xfrm>
            <a:off x="6927127" y="2646774"/>
            <a:ext cx="2922929" cy="337879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LC-29A has the most successful launch</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 </a:t>
            </a:r>
          </a:p>
        </p:txBody>
      </p:sp>
      <p:pic>
        <p:nvPicPr>
          <p:cNvPr id="4" name="Picture 3" descr="A pie chart with different colored circles&#10;&#10;Description automatically generated">
            <a:extLst>
              <a:ext uri="{FF2B5EF4-FFF2-40B4-BE49-F238E27FC236}">
                <a16:creationId xmlns:a16="http://schemas.microsoft.com/office/drawing/2014/main" id="{402365A1-7E7E-5312-7FD1-1F7B837DBA05}"/>
              </a:ext>
            </a:extLst>
          </p:cNvPr>
          <p:cNvPicPr>
            <a:picLocks noChangeAspect="1"/>
          </p:cNvPicPr>
          <p:nvPr/>
        </p:nvPicPr>
        <p:blipFill>
          <a:blip r:embed="rId3"/>
          <a:stretch>
            <a:fillRect/>
          </a:stretch>
        </p:blipFill>
        <p:spPr>
          <a:xfrm>
            <a:off x="770010" y="2817227"/>
            <a:ext cx="10231630" cy="32083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84770"/>
            <a:ext cx="8848366" cy="3724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t>SpaceX advertises Falcon 9 rocket launches at a cost of $62 million, while other providers charge upwards of $165 million per launch. Much of SpaceX’s savings come from reusing the first stage of the rocket. Therefore, if we can predict whether the first stage will land successfully, we can estimate the cost of a launch. This information could be useful for another company looking to compete with SpaceX for a rocket launch bid. The goal of this project is to develop a machine learning pipeline to predict the successful landing of the first stage.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buNone/>
            </a:pPr>
            <a:r>
              <a:rPr lang="en-US" sz="1600" dirty="0"/>
              <a:t>What factors influence whether the rocket will land successfully?</a:t>
            </a:r>
          </a:p>
          <a:p>
            <a:pPr>
              <a:buFont typeface="Arial" panose="020B0604020202020204" pitchFamily="34" charset="0"/>
              <a:buChar char="•"/>
            </a:pPr>
            <a:r>
              <a:rPr lang="en-US" sz="1600" dirty="0"/>
              <a:t>The interaction between various features that impact the likelihood of a successful landing.</a:t>
            </a:r>
          </a:p>
          <a:p>
            <a:pPr>
              <a:buFont typeface="Arial" panose="020B0604020202020204" pitchFamily="34" charset="0"/>
              <a:buChar char="•"/>
            </a:pPr>
            <a:r>
              <a:rPr lang="en-US" sz="1600" dirty="0"/>
              <a:t>The specific operating conditions required to ensure a successful landing program.</a:t>
            </a: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 </a:t>
            </a:r>
          </a:p>
        </p:txBody>
      </p:sp>
      <p:pic>
        <p:nvPicPr>
          <p:cNvPr id="4" name="Picture 3" descr="A blue and red pie chart&#10;&#10;Description automatically generated">
            <a:extLst>
              <a:ext uri="{FF2B5EF4-FFF2-40B4-BE49-F238E27FC236}">
                <a16:creationId xmlns:a16="http://schemas.microsoft.com/office/drawing/2014/main" id="{8A855245-024B-39A1-CA82-7959B8E423DF}"/>
              </a:ext>
            </a:extLst>
          </p:cNvPr>
          <p:cNvPicPr>
            <a:picLocks noChangeAspect="1"/>
          </p:cNvPicPr>
          <p:nvPr/>
        </p:nvPicPr>
        <p:blipFill>
          <a:blip r:embed="rId3"/>
          <a:stretch>
            <a:fillRect/>
          </a:stretch>
        </p:blipFill>
        <p:spPr>
          <a:xfrm>
            <a:off x="734027" y="3101854"/>
            <a:ext cx="10336197" cy="307510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822859"/>
            <a:ext cx="2469901"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538650"/>
            <a:ext cx="11421989"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a:t>
            </a:r>
          </a:p>
        </p:txBody>
      </p:sp>
      <p:pic>
        <p:nvPicPr>
          <p:cNvPr id="4" name="Picture 3" descr="A screenshot of a graph&#10;&#10;Description automatically generated">
            <a:extLst>
              <a:ext uri="{FF2B5EF4-FFF2-40B4-BE49-F238E27FC236}">
                <a16:creationId xmlns:a16="http://schemas.microsoft.com/office/drawing/2014/main" id="{0B78ECD0-EB59-FFC6-CA95-68B258140E91}"/>
              </a:ext>
            </a:extLst>
          </p:cNvPr>
          <p:cNvPicPr>
            <a:picLocks noChangeAspect="1"/>
          </p:cNvPicPr>
          <p:nvPr/>
        </p:nvPicPr>
        <p:blipFill>
          <a:blip r:embed="rId3"/>
          <a:stretch>
            <a:fillRect/>
          </a:stretch>
        </p:blipFill>
        <p:spPr>
          <a:xfrm>
            <a:off x="770010" y="1575378"/>
            <a:ext cx="6728070" cy="2476042"/>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482B4123-1780-96F0-3710-B57660C77674}"/>
              </a:ext>
            </a:extLst>
          </p:cNvPr>
          <p:cNvPicPr>
            <a:picLocks noChangeAspect="1"/>
          </p:cNvPicPr>
          <p:nvPr/>
        </p:nvPicPr>
        <p:blipFill>
          <a:blip r:embed="rId4"/>
          <a:stretch>
            <a:fillRect/>
          </a:stretch>
        </p:blipFill>
        <p:spPr>
          <a:xfrm>
            <a:off x="770010" y="4055613"/>
            <a:ext cx="6728070" cy="2371598"/>
          </a:xfrm>
          <a:prstGeom prst="rect">
            <a:avLst/>
          </a:prstGeom>
        </p:spPr>
      </p:pic>
      <p:sp>
        <p:nvSpPr>
          <p:cNvPr id="8" name="Content Placeholder 4">
            <a:extLst>
              <a:ext uri="{FF2B5EF4-FFF2-40B4-BE49-F238E27FC236}">
                <a16:creationId xmlns:a16="http://schemas.microsoft.com/office/drawing/2014/main" id="{5D3176CA-4541-E62F-6655-62567A9223C6}"/>
              </a:ext>
            </a:extLst>
          </p:cNvPr>
          <p:cNvSpPr txBox="1">
            <a:spLocks/>
          </p:cNvSpPr>
          <p:nvPr/>
        </p:nvSpPr>
        <p:spPr>
          <a:xfrm>
            <a:off x="8306340" y="4486093"/>
            <a:ext cx="24699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6000-10000kg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5907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is the model with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computer program&#10;&#10;Description automatically generated">
            <a:extLst>
              <a:ext uri="{FF2B5EF4-FFF2-40B4-BE49-F238E27FC236}">
                <a16:creationId xmlns:a16="http://schemas.microsoft.com/office/drawing/2014/main" id="{0C2212A9-1056-3F8F-0D27-1458D615CAF0}"/>
              </a:ext>
            </a:extLst>
          </p:cNvPr>
          <p:cNvPicPr>
            <a:picLocks noChangeAspect="1"/>
          </p:cNvPicPr>
          <p:nvPr/>
        </p:nvPicPr>
        <p:blipFill>
          <a:blip r:embed="rId3"/>
          <a:stretch>
            <a:fillRect/>
          </a:stretch>
        </p:blipFill>
        <p:spPr>
          <a:xfrm>
            <a:off x="1275979" y="2501281"/>
            <a:ext cx="7772400" cy="352429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8123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classifier is able to differentiate between different classes. However, a significant issue is the false positives, where unsuccessful landings are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graph of a diagram&#10;&#10;Description automatically generated with medium confidence">
            <a:extLst>
              <a:ext uri="{FF2B5EF4-FFF2-40B4-BE49-F238E27FC236}">
                <a16:creationId xmlns:a16="http://schemas.microsoft.com/office/drawing/2014/main" id="{110C64D7-EFA5-E852-45CC-F0DE50E29DB2}"/>
              </a:ext>
            </a:extLst>
          </p:cNvPr>
          <p:cNvPicPr>
            <a:picLocks noChangeAspect="1"/>
          </p:cNvPicPr>
          <p:nvPr/>
        </p:nvPicPr>
        <p:blipFill>
          <a:blip r:embed="rId3"/>
          <a:stretch>
            <a:fillRect/>
          </a:stretch>
        </p:blipFill>
        <p:spPr>
          <a:xfrm>
            <a:off x="3477229" y="2821649"/>
            <a:ext cx="4905644" cy="36055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higher number of flights at a launch site is associated with a greater success rate at that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launch success rate began increasing in 2013 and continued to rise until 2020.</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orbits ES-L1, GEO, HEO, SSO, and VLEO had the highest success rates.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KSC LC-39A had the most successful launches among all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Decision Tree classifier is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Summarize and analyze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is normalized and divided to training and test sets. Different models were used and compared with variations of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Datasets were pulled from Space X API and Web-scraped from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a public API that allows data retrieval, which is then processed following the steps outlined in the accompanying flowchart, and the data is stored afterward</a:t>
            </a:r>
          </a:p>
          <a:p>
            <a:pPr>
              <a:lnSpc>
                <a:spcPct val="100000"/>
              </a:lnSpc>
              <a:spcBef>
                <a:spcPts val="1400"/>
              </a:spcBef>
            </a:pPr>
            <a:r>
              <a:rPr lang="en-US" sz="2200" dirty="0">
                <a:solidFill>
                  <a:schemeClr val="accent3">
                    <a:lumMod val="25000"/>
                  </a:schemeClr>
                </a:solidFill>
                <a:latin typeface="Abadi" panose="020B0604020104020204" pitchFamily="34" charset="0"/>
              </a:rPr>
              <a:t>link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2C33DA1F-90D1-88F2-B576-B252A69C6338}"/>
              </a:ext>
            </a:extLst>
          </p:cNvPr>
          <p:cNvGraphicFramePr/>
          <p:nvPr>
            <p:extLst>
              <p:ext uri="{D42A27DB-BD31-4B8C-83A1-F6EECF244321}">
                <p14:modId xmlns:p14="http://schemas.microsoft.com/office/powerpoint/2010/main" val="4186311555"/>
              </p:ext>
            </p:extLst>
          </p:nvPr>
        </p:nvGraphicFramePr>
        <p:xfrm>
          <a:off x="6471359" y="210659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Launch data from SpaceX can also be sourced from Wikipedia. Following the steps in the flowchart, the data is downloaded from Wikipedia and stored for future use</a:t>
            </a:r>
          </a:p>
          <a:p>
            <a:pPr>
              <a:lnSpc>
                <a:spcPct val="100000"/>
              </a:lnSpc>
              <a:spcBef>
                <a:spcPts val="1400"/>
              </a:spcBef>
            </a:pPr>
            <a:r>
              <a:rPr lang="en-US" sz="2200" dirty="0">
                <a:solidFill>
                  <a:schemeClr val="accent3">
                    <a:lumMod val="25000"/>
                  </a:schemeClr>
                </a:solidFill>
                <a:latin typeface="Abadi"/>
              </a:rPr>
              <a:t>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439267BB-9C6E-6214-F20C-BA066FFA4BBA}"/>
              </a:ext>
            </a:extLst>
          </p:cNvPr>
          <p:cNvGraphicFramePr/>
          <p:nvPr>
            <p:extLst>
              <p:ext uri="{D42A27DB-BD31-4B8C-83A1-F6EECF244321}">
                <p14:modId xmlns:p14="http://schemas.microsoft.com/office/powerpoint/2010/main" val="3892724905"/>
              </p:ext>
            </p:extLst>
          </p:nvPr>
        </p:nvGraphicFramePr>
        <p:xfrm>
          <a:off x="6471359" y="210659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1681</TotalTime>
  <Words>1833</Words>
  <Application>Microsoft Macintosh PowerPoint</Application>
  <PresentationFormat>Widescreen</PresentationFormat>
  <Paragraphs>185</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Thanarit Trimaharoek</cp:lastModifiedBy>
  <cp:revision>201</cp:revision>
  <dcterms:created xsi:type="dcterms:W3CDTF">2021-04-29T18:58:34Z</dcterms:created>
  <dcterms:modified xsi:type="dcterms:W3CDTF">2024-09-10T06:51:45Z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